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439400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41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42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90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702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01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58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80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358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19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686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B654-7987-418D-90E2-EFB5636A1422}" type="datetimeFigureOut">
              <a:rPr lang="fr-FR" smtClean="0"/>
              <a:t>15/02/2022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5E1A3-F594-4FB9-A373-76CA17ADD6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69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1.png"/><Relationship Id="rId5" Type="http://schemas.openxmlformats.org/officeDocument/2006/relationships/image" Target="../media/image10.jp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2.png"/><Relationship Id="rId5" Type="http://schemas.openxmlformats.org/officeDocument/2006/relationships/image" Target="../media/image13.jfi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Semaine du 07 au 11 Mars 2022</a:t>
            </a:r>
            <a:endParaRPr lang="fr-FR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394043" y="655592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5231462"/>
              </p:ext>
            </p:extLst>
          </p:nvPr>
        </p:nvGraphicFramePr>
        <p:xfrm>
          <a:off x="355700" y="1470092"/>
          <a:ext cx="9730131" cy="3695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de lentilles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Rosette et cornichons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b="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Cœurs de palmiers au maïs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 err="1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Samoussa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menthe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Charcuterie et cornichons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Italienne 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Radis </a:t>
                      </a:r>
                      <a:r>
                        <a:rPr lang="fr-FR" sz="1100" b="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beurre</a:t>
                      </a:r>
                      <a:endParaRPr lang="fr-FR" sz="1100" b="0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Chou chinois et soja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 chiche aux oignons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081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 de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volaille au lait de coco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poisson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à l’orange confite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Penne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persillées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rôti aux épices</a:t>
                      </a:r>
                      <a:endParaRPr lang="fr-FR" sz="1100" b="1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Cabillaud au citron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Boulgour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Haricots verts persillés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Street Food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du jour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Quenelle végétarienne</a:t>
                      </a:r>
                      <a:endParaRPr lang="fr-FR" sz="1100" b="1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Steak haché de bœuf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Frites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Saucisse aveyronnaise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lieu tapenade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 de pommes de terre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Choux fleurs sautés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302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0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4599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Éclair 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chocolat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Beignet au sucre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Tiramisu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aux pommes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19896" y="220095"/>
            <a:ext cx="1254774" cy="123208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879671"/>
              </p:ext>
            </p:extLst>
          </p:nvPr>
        </p:nvGraphicFramePr>
        <p:xfrm>
          <a:off x="355699" y="5257451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Spaghettis bolognaise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Tomates rôties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Poisson à la bordelaise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Côtes de porc au jus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Printanière de légumes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Cuisse de poulet rôtie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Gnocchis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034034" y="2115709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5405687" y="3358065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2902458" y="3603185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547866" y="2178782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034034" y="3746252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 descr="C:\Users\Thècle\Pictures\logo\Porc Fr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8067" r="16229" b="17579"/>
          <a:stretch/>
        </p:blipFill>
        <p:spPr bwMode="auto">
          <a:xfrm>
            <a:off x="8153971" y="2863124"/>
            <a:ext cx="276225" cy="263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467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Semaine du 14 au 18 Mars 2022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96702" y="264650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631228745"/>
              </p:ext>
            </p:extLst>
          </p:nvPr>
        </p:nvGraphicFramePr>
        <p:xfrm>
          <a:off x="355700" y="1349530"/>
          <a:ext cx="9730131" cy="35963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Friand au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fromage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Concombre au maïs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20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200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REPAS</a:t>
                      </a:r>
                      <a:r>
                        <a:rPr lang="fr-FR" sz="2000" baseline="0" dirty="0" smtClean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AMERICAIN</a:t>
                      </a:r>
                      <a:endParaRPr lang="fr-FR" sz="20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alphaModFix amt="42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Rosette et cornich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Chou râpé aux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Quiche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lorraine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Endives à l’emmental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Toasts de tapenade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078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 d’agneau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lieu aux crevettes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Choux de Bruxelles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140503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Street </a:t>
                      </a:r>
                      <a:r>
                        <a:rPr lang="fr-FR" sz="1100" b="1" dirty="0" err="1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rôti à l’ail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Falafels</a:t>
                      </a:r>
                      <a:r>
                        <a:rPr lang="fr-FR" sz="1100" b="1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1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Petits pois carottes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Pommes boulangères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Curry de porc</a:t>
                      </a:r>
                      <a:b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</a:t>
                      </a:r>
                      <a:r>
                        <a:rPr lang="fr-FR" sz="11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hoki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beurre blanc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Brocolis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fleurette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pilaf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82663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025034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Tropézienne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du chef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Gaufre au chocolat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Brownies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73584" y="83972"/>
            <a:ext cx="1254774" cy="123208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46840"/>
              </p:ext>
            </p:extLst>
          </p:nvPr>
        </p:nvGraphicFramePr>
        <p:xfrm>
          <a:off x="355699" y="5253467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Escalope de dinde panée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 de pommes de terre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Chili con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Raviolis au fromage</a:t>
                      </a:r>
                      <a:b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 verts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Poisson et son citron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024890" y="1968244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8518140" y="3463533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4947666" y="3306433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367790" y="3787411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Volaille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6302" r="16227" b="17589"/>
          <a:stretch/>
        </p:blipFill>
        <p:spPr bwMode="auto">
          <a:xfrm>
            <a:off x="6543484" y="2824296"/>
            <a:ext cx="333375" cy="318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Porc 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8067" r="16229" b="17579"/>
          <a:stretch/>
        </p:blipFill>
        <p:spPr bwMode="auto">
          <a:xfrm>
            <a:off x="8343165" y="2806446"/>
            <a:ext cx="349949" cy="36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 descr="C:\Users\Thècle\Pictures\logo\Viande Bovine Fr.pn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7624" r="18017" b="19368"/>
          <a:stretch/>
        </p:blipFill>
        <p:spPr bwMode="auto">
          <a:xfrm>
            <a:off x="841248" y="2578391"/>
            <a:ext cx="355092" cy="28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184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Semaine 21 au 25 Mars 2022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60713" y="191627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86697676"/>
              </p:ext>
            </p:extLst>
          </p:nvPr>
        </p:nvGraphicFramePr>
        <p:xfrm>
          <a:off x="355701" y="1391153"/>
          <a:ext cx="9730131" cy="36841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d’artichauts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Nem à la menthe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de pâtes à l’italienne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Pâté en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croute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Charcuterie et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condiments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Terrine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légumes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Betteraves aux pommes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i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i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r>
                        <a:rPr lang="fr-FR" sz="1100" b="0" i="0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0" i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Friand à la viande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i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</a:t>
                      </a:r>
                      <a:r>
                        <a:rPr lang="fr-FR" sz="1100" b="0" i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César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081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Lasagnes bolognaise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Cabillaud à l’huile </a:t>
                      </a: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d’olive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Gratin</a:t>
                      </a:r>
                      <a:r>
                        <a:rPr lang="fr-FR" sz="1100" b="1" baseline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courgettes</a:t>
                      </a: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</a:t>
                      </a:r>
                    </a:p>
                  </a:txBody>
                  <a:tcPr marL="89535" marR="8953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Petits farcis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poisson aux herbes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créole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Haricots plats à l’ail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Street </a:t>
                      </a:r>
                      <a:r>
                        <a:rPr lang="fr-FR" sz="1100" b="1" dirty="0" err="1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Escalope milanaise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Raviolis épinards ricotta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aux poivrons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au beurre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Boulettes</a:t>
                      </a:r>
                      <a:r>
                        <a:rPr lang="fr-FR" sz="1100" b="1" baseline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d’agneau au jus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poisson sauce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vierge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Épinards à la béchamel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Semoule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11094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4599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Cookies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citron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Mousse au caramel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au chocolat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19896" y="220095"/>
            <a:ext cx="1254774" cy="123208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32009"/>
              </p:ext>
            </p:extLst>
          </p:nvPr>
        </p:nvGraphicFramePr>
        <p:xfrm>
          <a:off x="355700" y="5275300"/>
          <a:ext cx="9730132" cy="1193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5019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Hachis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Parmentier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Colin au beurre blanc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persillées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Pizza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rôti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 de pommes de terre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6" name="Image 1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2862834" y="2209196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474333" y="2373707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510451" y="3851199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4877866" y="3442017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3523937" y="3576453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768369" y="3485654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Image 29" descr="C:\Users\Thècle\Pictures\logo\Porc Fr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8067" r="16229" b="17579"/>
          <a:stretch/>
        </p:blipFill>
        <p:spPr bwMode="auto">
          <a:xfrm>
            <a:off x="8114663" y="2773254"/>
            <a:ext cx="349949" cy="36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 descr="C:\Users\Thècle\Pictures\logo\Viande Bovine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7624" r="18017" b="19368"/>
          <a:stretch/>
        </p:blipFill>
        <p:spPr bwMode="auto">
          <a:xfrm>
            <a:off x="2850642" y="2773254"/>
            <a:ext cx="355092" cy="28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0602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1853044" y="887823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Semaine 28 Mars </a:t>
            </a:r>
            <a:r>
              <a:rPr lang="fr-F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au 01 Avril 2022</a:t>
            </a:r>
            <a:endParaRPr lang="fr-FR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60713" y="110416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31399810"/>
              </p:ext>
            </p:extLst>
          </p:nvPr>
        </p:nvGraphicFramePr>
        <p:xfrm>
          <a:off x="355699" y="1437862"/>
          <a:ext cx="9730131" cy="36193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Betteraves persillées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Pâté en croute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 err="1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Samoussa</a:t>
                      </a:r>
                      <a:r>
                        <a:rPr lang="fr-FR" sz="110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menthe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Quiche au fromage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r>
                        <a:rPr lang="fr-FR" sz="1100" dirty="0">
                          <a:solidFill>
                            <a:srgbClr val="365F9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dirty="0">
                          <a:solidFill>
                            <a:srgbClr val="365F9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Œufs au thon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Mousse de foie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au saumon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fumé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Courgettes râpées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à la tomate 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081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Saucisse de Toulouse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Paupiette de saumon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</a:t>
                      </a: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citron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 de pommes de terre</a:t>
                      </a:r>
                      <a:b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méridionale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Bœuf au caramel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Aile de raie à la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grenobloise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 err="1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Ebly</a:t>
                      </a: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Brocolis aux amandes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Street </a:t>
                      </a:r>
                      <a:r>
                        <a:rPr lang="fr-FR" sz="1100" b="1" dirty="0" err="1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au curry 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 lait de coco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Tourte aux </a:t>
                      </a:r>
                      <a:r>
                        <a:rPr lang="fr-FR" sz="1100" b="1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champignons</a:t>
                      </a:r>
                      <a:r>
                        <a:rPr lang="fr-FR" sz="1100" b="1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saison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Tortis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Cordon bleu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lieu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 agrumes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Haricots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verts persillés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blanc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30295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4599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Gâteau basque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Fondant au chocolat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Éclair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Cookie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19896" y="220095"/>
            <a:ext cx="1254774" cy="123208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80028"/>
              </p:ext>
            </p:extLst>
          </p:nvPr>
        </p:nvGraphicFramePr>
        <p:xfrm>
          <a:off x="355698" y="5326218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Crêpe au fromage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Chef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Jambon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braisé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Pommes vapeur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Escalope de poulet grillée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Paupiette de veau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942800" y="2112004"/>
            <a:ext cx="342900" cy="2863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2926842" y="3603976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619425" y="2002784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8491754" y="3794872"/>
            <a:ext cx="342900" cy="218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Volaille Fr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6302" r="16227" b="17589"/>
          <a:stretch/>
        </p:blipFill>
        <p:spPr bwMode="auto">
          <a:xfrm>
            <a:off x="6537129" y="2786146"/>
            <a:ext cx="333375" cy="318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Porc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8067" r="16229" b="17579"/>
          <a:stretch/>
        </p:blipFill>
        <p:spPr bwMode="auto">
          <a:xfrm>
            <a:off x="932729" y="2603756"/>
            <a:ext cx="349949" cy="36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 28" descr="C:\Users\Thècle\Pictures\logo\Viande Bovine Fr.png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7624" r="18017" b="19368"/>
          <a:stretch/>
        </p:blipFill>
        <p:spPr bwMode="auto">
          <a:xfrm>
            <a:off x="2749296" y="2786146"/>
            <a:ext cx="355092" cy="28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274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Semaine 04 au 08 Avril 2022</a:t>
            </a:r>
            <a:endParaRPr lang="fr-FR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32731" y="234400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3958964"/>
              </p:ext>
            </p:extLst>
          </p:nvPr>
        </p:nvGraphicFramePr>
        <p:xfrm>
          <a:off x="355700" y="1455532"/>
          <a:ext cx="9730131" cy="35472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Tartare de saumon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Tomates au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pesto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Guacamole et chips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Radis beurre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fr-FR" sz="1100" kern="1200" dirty="0" err="1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</a:t>
                      </a:r>
                      <a:r>
                        <a:rPr lang="fr-FR" sz="110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Mousse de foie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err="1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arottes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r>
                        <a:rPr lang="fr-FR" sz="1100" dirty="0">
                          <a:solidFill>
                            <a:srgbClr val="365F9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dirty="0">
                          <a:solidFill>
                            <a:srgbClr val="365F9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fr-FR" sz="1100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Médaillon de surimi mayonnaise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de riz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</a:t>
                      </a:r>
                      <a:r>
                        <a:rPr lang="fr-FR" sz="1100" b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râpées</a:t>
                      </a:r>
                      <a:endParaRPr lang="fr-FR" sz="1100" b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Pizza du Chef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Rosette et cornichons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081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à la bolognaise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lieu à la tapenade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au beurre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forestière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Escalope de poulet au pesto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Dos de colin rôti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Pommes grenailles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Courgettes à l’ail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Street </a:t>
                      </a:r>
                      <a:r>
                        <a:rPr lang="fr-FR" sz="1100" b="1" dirty="0" err="1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Quiche végétarienne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Boulettes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d’agneau aux épices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Ratatouille confite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Boulgour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Risotto de la mer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rôti au jus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Purée de légumes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4599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Muffin aux pépites de chocolat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au citron 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du Chef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Beignet aux pommes </a:t>
                      </a:r>
                      <a:endParaRPr lang="fr-FR" sz="11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Crêpe au chocolat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19896" y="220095"/>
            <a:ext cx="1254774" cy="123208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19828"/>
              </p:ext>
            </p:extLst>
          </p:nvPr>
        </p:nvGraphicFramePr>
        <p:xfrm>
          <a:off x="355700" y="5302022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Nuggets de poisson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Jeunes carottes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Crêpe au fromage </a:t>
                      </a:r>
                      <a:endParaRPr lang="fr-FR" sz="1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Petits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pois étuvés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poivrons aux dès de volaille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poulet au curry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Nouilles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sautées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thaï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2902996" y="2055131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2902996" y="3929679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715251" y="3560843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8349772" y="2085954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Volaille Fr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6302" r="16227" b="17589"/>
          <a:stretch/>
        </p:blipFill>
        <p:spPr bwMode="auto">
          <a:xfrm>
            <a:off x="2741071" y="2660612"/>
            <a:ext cx="333375" cy="318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Viande Bovine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7624" r="18017" b="19368"/>
          <a:stretch/>
        </p:blipFill>
        <p:spPr bwMode="auto">
          <a:xfrm>
            <a:off x="936704" y="2701042"/>
            <a:ext cx="355092" cy="28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9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Semaine 11 au 15 Avril 2022</a:t>
            </a:r>
            <a:endParaRPr lang="fr-FR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60713" y="191628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73396557"/>
              </p:ext>
            </p:extLst>
          </p:nvPr>
        </p:nvGraphicFramePr>
        <p:xfrm>
          <a:off x="355699" y="1391013"/>
          <a:ext cx="9730131" cy="370504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Concombre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sauce yaourt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Pizza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Champignons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vinaigrette</a:t>
                      </a:r>
                      <a:b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Mozzarella en stick</a:t>
                      </a:r>
                      <a:r>
                        <a:rPr lang="fr-FR" sz="1100" baseline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Charcuterie et condiments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Cake </a:t>
                      </a: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aux légumes </a:t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Houmous</a:t>
                      </a: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Rillettes d’oie </a:t>
                      </a:r>
                      <a:b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Lentilles à l’échalote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0817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Émincé de dinde 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curry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Paupiette de saumon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citron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Semoule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persillées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Poulet à la catalane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Merlu à la crème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Ebly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Jardinière de légumes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Street </a:t>
                      </a:r>
                      <a:r>
                        <a:rPr lang="fr-FR" sz="1100" b="1" dirty="0" err="1">
                          <a:solidFill>
                            <a:srgbClr val="984806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Beignet de calamars à</a:t>
                      </a:r>
                      <a:r>
                        <a:rPr lang="fr-FR" sz="1100" b="1" baseline="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la romaine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Tortilla </a:t>
                      </a:r>
                      <a:endParaRPr lang="fr-FR" sz="1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E36C0A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r-FR" sz="1100" b="1" dirty="0">
                          <a:solidFill>
                            <a:srgbClr val="E36C0A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créole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Haricots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verts aux poivrons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 au caramel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Filet de lieu à la crème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Tortis </a:t>
                      </a: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Courgettes </a:t>
                      </a: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sautées à l’ail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982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1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4599"/>
                  </a:ext>
                </a:extLst>
              </a:tr>
              <a:tr h="40361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10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Millefeuilles</a:t>
                      </a:r>
                      <a:endParaRPr lang="fr-FR" sz="1100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Dessert tout chocolat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</a:t>
                      </a:r>
                      <a:endParaRPr lang="fr-FR" sz="1100" dirty="0" smtClean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Normande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du Chef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28851" y="138882"/>
            <a:ext cx="1254774" cy="1232081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934645"/>
              </p:ext>
            </p:extLst>
          </p:nvPr>
        </p:nvGraphicFramePr>
        <p:xfrm>
          <a:off x="355698" y="5313565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Suprême de poisson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blanc meunière</a:t>
                      </a:r>
                      <a:endParaRPr lang="fr-FR" sz="1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blanc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Lasagnes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bolognaise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Pizza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Poêlée de légumes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Escalope de dinde à la crème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Tortis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7279328" y="3499883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8890175" y="3499883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1028476" y="3923123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533164" y="1953468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Volaille Fr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16302" r="16227" b="17589"/>
          <a:stretch/>
        </p:blipFill>
        <p:spPr bwMode="auto">
          <a:xfrm>
            <a:off x="947562" y="2735275"/>
            <a:ext cx="333375" cy="3181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 25" descr="C:\Users\Thècle\Pictures\logo\Porc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8067" r="16229" b="17579"/>
          <a:stretch/>
        </p:blipFill>
        <p:spPr bwMode="auto">
          <a:xfrm>
            <a:off x="8270013" y="2735275"/>
            <a:ext cx="349949" cy="3647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536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A959F537-953E-47C9-9AA3-ECAE2FDF5D38}"/>
              </a:ext>
            </a:extLst>
          </p:cNvPr>
          <p:cNvSpPr txBox="1"/>
          <p:nvPr/>
        </p:nvSpPr>
        <p:spPr>
          <a:xfrm>
            <a:off x="1715251" y="228287"/>
            <a:ext cx="5775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LA MERCI MONTPELLIER</a:t>
            </a:r>
            <a:endParaRPr lang="fr-FR" sz="32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DE44A3F-C3BA-4C5A-8809-39155C0DA75C}"/>
              </a:ext>
            </a:extLst>
          </p:cNvPr>
          <p:cNvSpPr txBox="1"/>
          <p:nvPr/>
        </p:nvSpPr>
        <p:spPr>
          <a:xfrm>
            <a:off x="2538844" y="887865"/>
            <a:ext cx="8866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Semaine 18 au 22 Avril 2022</a:t>
            </a:r>
            <a:endParaRPr lang="fr-FR" sz="24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61C92D44-003F-413E-BEFF-AF1B1D23B36E}"/>
              </a:ext>
            </a:extLst>
          </p:cNvPr>
          <p:cNvSpPr/>
          <p:nvPr/>
        </p:nvSpPr>
        <p:spPr>
          <a:xfrm rot="373562">
            <a:off x="7460713" y="120843"/>
            <a:ext cx="1307900" cy="1289014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423A08D-CDF5-4CFE-9BD1-D5E3EB4F66C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625" y="182264"/>
            <a:ext cx="1152148" cy="1145319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2D074C3-4772-4B71-A5BE-A7847995320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05753295"/>
              </p:ext>
            </p:extLst>
          </p:nvPr>
        </p:nvGraphicFramePr>
        <p:xfrm>
          <a:off x="355700" y="1476198"/>
          <a:ext cx="9730131" cy="34627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8585">
                  <a:extLst>
                    <a:ext uri="{9D8B030D-6E8A-4147-A177-3AD203B41FA5}">
                      <a16:colId xmlns:a16="http://schemas.microsoft.com/office/drawing/2014/main" val="1243081984"/>
                    </a:ext>
                  </a:extLst>
                </a:gridCol>
                <a:gridCol w="1939408">
                  <a:extLst>
                    <a:ext uri="{9D8B030D-6E8A-4147-A177-3AD203B41FA5}">
                      <a16:colId xmlns:a16="http://schemas.microsoft.com/office/drawing/2014/main" val="2097397990"/>
                    </a:ext>
                  </a:extLst>
                </a:gridCol>
                <a:gridCol w="1794481">
                  <a:extLst>
                    <a:ext uri="{9D8B030D-6E8A-4147-A177-3AD203B41FA5}">
                      <a16:colId xmlns:a16="http://schemas.microsoft.com/office/drawing/2014/main" val="1417914049"/>
                    </a:ext>
                  </a:extLst>
                </a:gridCol>
                <a:gridCol w="1862538">
                  <a:extLst>
                    <a:ext uri="{9D8B030D-6E8A-4147-A177-3AD203B41FA5}">
                      <a16:colId xmlns:a16="http://schemas.microsoft.com/office/drawing/2014/main" val="2572465428"/>
                    </a:ext>
                  </a:extLst>
                </a:gridCol>
                <a:gridCol w="1817548">
                  <a:extLst>
                    <a:ext uri="{9D8B030D-6E8A-4147-A177-3AD203B41FA5}">
                      <a16:colId xmlns:a16="http://schemas.microsoft.com/office/drawing/2014/main" val="1870549552"/>
                    </a:ext>
                  </a:extLst>
                </a:gridCol>
                <a:gridCol w="1727571">
                  <a:extLst>
                    <a:ext uri="{9D8B030D-6E8A-4147-A177-3AD203B41FA5}">
                      <a16:colId xmlns:a16="http://schemas.microsoft.com/office/drawing/2014/main" val="3430888265"/>
                    </a:ext>
                  </a:extLst>
                </a:gridCol>
              </a:tblGrid>
              <a:tr h="41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LUNDI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MARDI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MERCREDI</a:t>
                      </a:r>
                      <a:br>
                        <a:rPr lang="fr-FR" sz="1300" dirty="0">
                          <a:effectLst/>
                        </a:rPr>
                      </a:br>
                      <a:r>
                        <a:rPr lang="fr-FR" sz="1300" dirty="0">
                          <a:effectLst/>
                        </a:rPr>
                        <a:t> CENTRE AERE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JEUDI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300" dirty="0">
                          <a:effectLst/>
                        </a:rPr>
                        <a:t>VENDREDI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823013"/>
                  </a:ext>
                </a:extLst>
              </a:tr>
              <a:tr h="708695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D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J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U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N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E</a:t>
                      </a:r>
                      <a:endParaRPr lang="fr-FR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200" dirty="0">
                          <a:effectLst/>
                        </a:rPr>
                        <a:t>R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2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LUNDI DE PÂQUES </a:t>
                      </a:r>
                      <a:endParaRPr lang="fr-FR" sz="2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grecque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</a:t>
                      </a: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piémontaise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bar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Mousse de </a:t>
                      </a:r>
                      <a:r>
                        <a:rPr lang="fr-FR" sz="110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foie</a:t>
                      </a:r>
                      <a:endParaRPr lang="fr-FR" sz="1100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Tomates </a:t>
                      </a: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basilic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Œufs mayonnaise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Salade verte </a:t>
                      </a:r>
                      <a:endParaRPr lang="fr-FR" sz="11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Carottes râpées</a:t>
                      </a:r>
                      <a:br>
                        <a:rPr lang="fr-FR" sz="1100" b="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aux oignons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Artichauts </a:t>
                      </a:r>
                      <a:r>
                        <a:rPr lang="fr-FR" sz="1100" b="0" kern="1200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 pesto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686835"/>
                  </a:ext>
                </a:extLst>
              </a:tr>
              <a:tr h="12173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Bœuf bourguignon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Gratin de la mer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Riz pilaf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Tomates provençales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Street </a:t>
                      </a:r>
                      <a:r>
                        <a:rPr lang="fr-FR" sz="1100" b="1" dirty="0" err="1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Féculents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jour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Moussaka aux lentilles corail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Moussaka au </a:t>
                      </a:r>
                      <a:r>
                        <a:rPr lang="fr-FR" sz="1100" b="1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bœuf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Légumes du Chef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Pommes rösti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à la carbonara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Cœur de merlu à </a:t>
                      </a: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l’orange</a:t>
                      </a: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dirty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Pâtes au beurre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Brocolis aux amandes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0987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Plateau de fromages et laitages</a:t>
                      </a:r>
                      <a:endParaRPr lang="fr-FR" sz="1000" b="0" dirty="0">
                        <a:solidFill>
                          <a:sysClr val="windowText" lastClr="000000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202389"/>
                  </a:ext>
                </a:extLst>
              </a:tr>
              <a:tr h="62110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endParaRPr lang="fr-FR" sz="10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200"/>
                        </a:spcAft>
                      </a:pPr>
                      <a:r>
                        <a:rPr lang="fr-FR" sz="2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PAQUES</a:t>
                      </a:r>
                      <a:endParaRPr lang="fr-FR" sz="2000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5">
                        <a:alphaModFix amt="68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Pâtisserie </a:t>
                      </a:r>
                      <a:endParaRPr lang="fr-FR" sz="11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Crêpe au chocolat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0" kern="1200" dirty="0" smtClean="0">
                          <a:solidFill>
                            <a:srgbClr val="943634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Tarte aux fruits </a:t>
                      </a:r>
                      <a:endParaRPr lang="fr-FR" sz="1100" b="0" kern="1200" dirty="0">
                        <a:solidFill>
                          <a:srgbClr val="943634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96320"/>
                  </a:ext>
                </a:extLst>
              </a:tr>
              <a:tr h="1694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050" dirty="0">
                          <a:effectLst/>
                          <a:latin typeface="Century Gothic" panose="020B0502020202020204" pitchFamily="34" charset="0"/>
                        </a:rPr>
                        <a:t>Corbeille de de fruits frais</a:t>
                      </a:r>
                      <a:endParaRPr lang="fr-FR" sz="10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305" marR="57305" marT="0" marB="0" anchor="ctr"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30749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488607F0-E22A-40C3-8CD9-D04E32B57585}"/>
              </a:ext>
            </a:extLst>
          </p:cNvPr>
          <p:cNvSpPr/>
          <p:nvPr/>
        </p:nvSpPr>
        <p:spPr>
          <a:xfrm>
            <a:off x="141577" y="6470706"/>
            <a:ext cx="972673" cy="962474"/>
          </a:xfrm>
          <a:prstGeom prst="ellipse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B8AF644-6DF3-44D2-AB40-132821BC1567}"/>
              </a:ext>
            </a:extLst>
          </p:cNvPr>
          <p:cNvSpPr txBox="1"/>
          <p:nvPr/>
        </p:nvSpPr>
        <p:spPr>
          <a:xfrm>
            <a:off x="1114250" y="6654283"/>
            <a:ext cx="24479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EQUILIBRE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en couleur verte et type gras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élaboré par nos diététiciennes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342F8E9-B697-4B78-8246-C5D11185B128}"/>
              </a:ext>
            </a:extLst>
          </p:cNvPr>
          <p:cNvSpPr/>
          <p:nvPr/>
        </p:nvSpPr>
        <p:spPr>
          <a:xfrm rot="19886882">
            <a:off x="119896" y="220095"/>
            <a:ext cx="1254774" cy="1232081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85168DE-9959-49EC-B902-FC2659FB5B54}"/>
              </a:ext>
            </a:extLst>
          </p:cNvPr>
          <p:cNvSpPr/>
          <p:nvPr/>
        </p:nvSpPr>
        <p:spPr>
          <a:xfrm>
            <a:off x="6619425" y="6482583"/>
            <a:ext cx="972673" cy="962474"/>
          </a:xfrm>
          <a:prstGeom prst="ellipse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D540977-0251-40A7-98A2-9E8ABF49AE0B}"/>
              </a:ext>
            </a:extLst>
          </p:cNvPr>
          <p:cNvSpPr txBox="1"/>
          <p:nvPr/>
        </p:nvSpPr>
        <p:spPr>
          <a:xfrm>
            <a:off x="7622228" y="6458696"/>
            <a:ext cx="2675595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LE MENU VÉGÉTARIEN </a:t>
            </a:r>
            <a:b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 LA SEMAINE </a:t>
            </a:r>
          </a:p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 recettes élaborées par nos diététiciennes pour un apport équivalent en protéines  </a:t>
            </a:r>
          </a:p>
          <a:p>
            <a:r>
              <a:rPr lang="fr-FR" sz="1600" b="1" dirty="0">
                <a:latin typeface="Century Gothic" panose="020B0502020202020204" pitchFamily="34" charset="0"/>
              </a:rPr>
              <a:t> </a:t>
            </a:r>
            <a:r>
              <a:rPr lang="fr-FR" sz="1600" dirty="0"/>
              <a:t> 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3F24443F-68D3-44A1-BEC5-4D76F7E7A4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01" y="6505668"/>
            <a:ext cx="972673" cy="972673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3AAF89FC-7DB9-4D78-8442-86DC54C0B4CD}"/>
              </a:ext>
            </a:extLst>
          </p:cNvPr>
          <p:cNvSpPr txBox="1"/>
          <p:nvPr/>
        </p:nvSpPr>
        <p:spPr>
          <a:xfrm>
            <a:off x="4353174" y="6482583"/>
            <a:ext cx="244792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Certains produits sont susceptibles de contenir des allergènes. Merci de prendre renseignements auprès </a:t>
            </a:r>
            <a:b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du chef de cuisine</a:t>
            </a:r>
            <a:endParaRPr lang="fr-FR" sz="11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253968"/>
              </p:ext>
            </p:extLst>
          </p:nvPr>
        </p:nvGraphicFramePr>
        <p:xfrm>
          <a:off x="355699" y="5152938"/>
          <a:ext cx="9730132" cy="11921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86134">
                  <a:extLst>
                    <a:ext uri="{9D8B030D-6E8A-4147-A177-3AD203B41FA5}">
                      <a16:colId xmlns:a16="http://schemas.microsoft.com/office/drawing/2014/main" val="3444403673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88776727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1812688663"/>
                    </a:ext>
                  </a:extLst>
                </a:gridCol>
                <a:gridCol w="1837944">
                  <a:extLst>
                    <a:ext uri="{9D8B030D-6E8A-4147-A177-3AD203B41FA5}">
                      <a16:colId xmlns:a16="http://schemas.microsoft.com/office/drawing/2014/main" val="4035819615"/>
                    </a:ext>
                  </a:extLst>
                </a:gridCol>
                <a:gridCol w="1856232">
                  <a:extLst>
                    <a:ext uri="{9D8B030D-6E8A-4147-A177-3AD203B41FA5}">
                      <a16:colId xmlns:a16="http://schemas.microsoft.com/office/drawing/2014/main" val="1146694649"/>
                    </a:ext>
                  </a:extLst>
                </a:gridCol>
                <a:gridCol w="1691638">
                  <a:extLst>
                    <a:ext uri="{9D8B030D-6E8A-4147-A177-3AD203B41FA5}">
                      <a16:colId xmlns:a16="http://schemas.microsoft.com/office/drawing/2014/main" val="250402898"/>
                    </a:ext>
                  </a:extLst>
                </a:gridCol>
              </a:tblGrid>
              <a:tr h="203670">
                <a:tc rowSpan="3">
                  <a:txBody>
                    <a:bodyPr/>
                    <a:lstStyle/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  <a:p>
                      <a:pPr marL="0" algn="ctr" defTabSz="1007943" rtl="0" eaLnBrk="1" latinLnBrk="0" hangingPunct="1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Crudité du Jour</a:t>
                      </a: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926359"/>
                  </a:ext>
                </a:extLst>
              </a:tr>
              <a:tr h="73240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Nuggets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volaille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Haricots </a:t>
                      </a:r>
                      <a:r>
                        <a:rPr lang="fr-FR" sz="1100" b="1" kern="120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verts sautés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Boulettes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d’agneau au jus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Jeunes carottes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Sauté</a:t>
                      </a: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 volaille au lait de coco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b="1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Semoule au beurre </a:t>
                      </a:r>
                      <a:endParaRPr lang="fr-FR" sz="1100" b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24628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fr-FR" sz="1100" dirty="0">
                          <a:effectLst/>
                        </a:rPr>
                        <a:t>Corbeille de fruits de saison </a:t>
                      </a:r>
                      <a:endParaRPr lang="fr-F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31" marR="60931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22406"/>
                  </a:ext>
                </a:extLst>
              </a:tr>
            </a:tbl>
          </a:graphicData>
        </a:graphic>
      </p:graphicFrame>
      <p:pic>
        <p:nvPicPr>
          <p:cNvPr id="15" name="Image 14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4877865" y="3176051"/>
            <a:ext cx="342900" cy="238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3562176" y="3264239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6542308" y="2065787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 descr="C:\Users\Thècle\Pictures\logo\BIO.pn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6" b="15020"/>
          <a:stretch/>
        </p:blipFill>
        <p:spPr bwMode="auto">
          <a:xfrm>
            <a:off x="8343676" y="3261970"/>
            <a:ext cx="342900" cy="203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 descr="C:\Users\Thècle\Pictures\logo\Viande Bovine Fr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17624" r="18017" b="19368"/>
          <a:stretch/>
        </p:blipFill>
        <p:spPr bwMode="auto">
          <a:xfrm>
            <a:off x="2836164" y="2685815"/>
            <a:ext cx="355092" cy="289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6779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1740</Words>
  <Application>Microsoft Office PowerPoint</Application>
  <PresentationFormat>Personnalisé</PresentationFormat>
  <Paragraphs>576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nicocasalr@outlook.fr</dc:creator>
  <cp:lastModifiedBy>Marine SUDRIA</cp:lastModifiedBy>
  <cp:revision>44</cp:revision>
  <dcterms:created xsi:type="dcterms:W3CDTF">2021-12-28T13:33:21Z</dcterms:created>
  <dcterms:modified xsi:type="dcterms:W3CDTF">2022-02-15T15:30:04Z</dcterms:modified>
</cp:coreProperties>
</file>